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Lst>
  <p:sldSz cx="9144000" cy="6858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0" autoAdjust="0"/>
    <p:restoredTop sz="94660"/>
  </p:normalViewPr>
  <p:slideViewPr>
    <p:cSldViewPr snapToGrid="0">
      <p:cViewPr varScale="1">
        <p:scale>
          <a:sx n="107" d="100"/>
          <a:sy n="107" d="100"/>
        </p:scale>
        <p:origin x="102"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CA63857F-421C-44C9-B9BA-6A431EC8609D}" type="datetimeFigureOut">
              <a:rPr kumimoji="1" lang="ja-JP" altLang="en-US" smtClean="0"/>
              <a:t>2022/4/14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7F9AFE4-06E0-4C83-9623-0AEA6454B14C}" type="slidenum">
              <a:rPr kumimoji="1" lang="ja-JP" altLang="en-US" smtClean="0"/>
              <a:t>‹#›</a:t>
            </a:fld>
            <a:endParaRPr kumimoji="1" lang="ja-JP" altLang="en-US"/>
          </a:p>
        </p:txBody>
      </p:sp>
    </p:spTree>
    <p:extLst>
      <p:ext uri="{BB962C8B-B14F-4D97-AF65-F5344CB8AC3E}">
        <p14:creationId xmlns:p14="http://schemas.microsoft.com/office/powerpoint/2010/main" val="1381149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CA63857F-421C-44C9-B9BA-6A431EC8609D}" type="datetimeFigureOut">
              <a:rPr kumimoji="1" lang="ja-JP" altLang="en-US" smtClean="0"/>
              <a:t>2022/4/14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7F9AFE4-06E0-4C83-9623-0AEA6454B14C}" type="slidenum">
              <a:rPr kumimoji="1" lang="ja-JP" altLang="en-US" smtClean="0"/>
              <a:t>‹#›</a:t>
            </a:fld>
            <a:endParaRPr kumimoji="1" lang="ja-JP" altLang="en-US"/>
          </a:p>
        </p:txBody>
      </p:sp>
    </p:spTree>
    <p:extLst>
      <p:ext uri="{BB962C8B-B14F-4D97-AF65-F5344CB8AC3E}">
        <p14:creationId xmlns:p14="http://schemas.microsoft.com/office/powerpoint/2010/main" val="41072904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CA63857F-421C-44C9-B9BA-6A431EC8609D}" type="datetimeFigureOut">
              <a:rPr kumimoji="1" lang="ja-JP" altLang="en-US" smtClean="0"/>
              <a:t>2022/4/14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7F9AFE4-06E0-4C83-9623-0AEA6454B14C}" type="slidenum">
              <a:rPr kumimoji="1" lang="ja-JP" altLang="en-US" smtClean="0"/>
              <a:t>‹#›</a:t>
            </a:fld>
            <a:endParaRPr kumimoji="1" lang="ja-JP" altLang="en-US"/>
          </a:p>
        </p:txBody>
      </p:sp>
    </p:spTree>
    <p:extLst>
      <p:ext uri="{BB962C8B-B14F-4D97-AF65-F5344CB8AC3E}">
        <p14:creationId xmlns:p14="http://schemas.microsoft.com/office/powerpoint/2010/main" val="1984148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CA63857F-421C-44C9-B9BA-6A431EC8609D}" type="datetimeFigureOut">
              <a:rPr kumimoji="1" lang="ja-JP" altLang="en-US" smtClean="0"/>
              <a:t>2022/4/14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7F9AFE4-06E0-4C83-9623-0AEA6454B14C}" type="slidenum">
              <a:rPr kumimoji="1" lang="ja-JP" altLang="en-US" smtClean="0"/>
              <a:t>‹#›</a:t>
            </a:fld>
            <a:endParaRPr kumimoji="1" lang="ja-JP" altLang="en-US"/>
          </a:p>
        </p:txBody>
      </p:sp>
    </p:spTree>
    <p:extLst>
      <p:ext uri="{BB962C8B-B14F-4D97-AF65-F5344CB8AC3E}">
        <p14:creationId xmlns:p14="http://schemas.microsoft.com/office/powerpoint/2010/main" val="602077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CA63857F-421C-44C9-B9BA-6A431EC8609D}" type="datetimeFigureOut">
              <a:rPr kumimoji="1" lang="ja-JP" altLang="en-US" smtClean="0"/>
              <a:t>2022/4/14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7F9AFE4-06E0-4C83-9623-0AEA6454B14C}" type="slidenum">
              <a:rPr kumimoji="1" lang="ja-JP" altLang="en-US" smtClean="0"/>
              <a:t>‹#›</a:t>
            </a:fld>
            <a:endParaRPr kumimoji="1" lang="ja-JP" altLang="en-US"/>
          </a:p>
        </p:txBody>
      </p:sp>
    </p:spTree>
    <p:extLst>
      <p:ext uri="{BB962C8B-B14F-4D97-AF65-F5344CB8AC3E}">
        <p14:creationId xmlns:p14="http://schemas.microsoft.com/office/powerpoint/2010/main" val="27560017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CA63857F-421C-44C9-B9BA-6A431EC8609D}" type="datetimeFigureOut">
              <a:rPr kumimoji="1" lang="ja-JP" altLang="en-US" smtClean="0"/>
              <a:t>2022/4/14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7F9AFE4-06E0-4C83-9623-0AEA6454B14C}" type="slidenum">
              <a:rPr kumimoji="1" lang="ja-JP" altLang="en-US" smtClean="0"/>
              <a:t>‹#›</a:t>
            </a:fld>
            <a:endParaRPr kumimoji="1" lang="ja-JP" altLang="en-US"/>
          </a:p>
        </p:txBody>
      </p:sp>
    </p:spTree>
    <p:extLst>
      <p:ext uri="{BB962C8B-B14F-4D97-AF65-F5344CB8AC3E}">
        <p14:creationId xmlns:p14="http://schemas.microsoft.com/office/powerpoint/2010/main" val="2701881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CA63857F-421C-44C9-B9BA-6A431EC8609D}" type="datetimeFigureOut">
              <a:rPr kumimoji="1" lang="ja-JP" altLang="en-US" smtClean="0"/>
              <a:t>2022/4/14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7F9AFE4-06E0-4C83-9623-0AEA6454B14C}" type="slidenum">
              <a:rPr kumimoji="1" lang="ja-JP" altLang="en-US" smtClean="0"/>
              <a:t>‹#›</a:t>
            </a:fld>
            <a:endParaRPr kumimoji="1" lang="ja-JP" altLang="en-US"/>
          </a:p>
        </p:txBody>
      </p:sp>
    </p:spTree>
    <p:extLst>
      <p:ext uri="{BB962C8B-B14F-4D97-AF65-F5344CB8AC3E}">
        <p14:creationId xmlns:p14="http://schemas.microsoft.com/office/powerpoint/2010/main" val="3968827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CA63857F-421C-44C9-B9BA-6A431EC8609D}" type="datetimeFigureOut">
              <a:rPr kumimoji="1" lang="ja-JP" altLang="en-US" smtClean="0"/>
              <a:t>2022/4/14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7F9AFE4-06E0-4C83-9623-0AEA6454B14C}" type="slidenum">
              <a:rPr kumimoji="1" lang="ja-JP" altLang="en-US" smtClean="0"/>
              <a:t>‹#›</a:t>
            </a:fld>
            <a:endParaRPr kumimoji="1" lang="ja-JP" altLang="en-US"/>
          </a:p>
        </p:txBody>
      </p:sp>
    </p:spTree>
    <p:extLst>
      <p:ext uri="{BB962C8B-B14F-4D97-AF65-F5344CB8AC3E}">
        <p14:creationId xmlns:p14="http://schemas.microsoft.com/office/powerpoint/2010/main" val="8590806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63857F-421C-44C9-B9BA-6A431EC8609D}" type="datetimeFigureOut">
              <a:rPr kumimoji="1" lang="ja-JP" altLang="en-US" smtClean="0"/>
              <a:t>2022/4/14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7F9AFE4-06E0-4C83-9623-0AEA6454B14C}" type="slidenum">
              <a:rPr kumimoji="1" lang="ja-JP" altLang="en-US" smtClean="0"/>
              <a:t>‹#›</a:t>
            </a:fld>
            <a:endParaRPr kumimoji="1" lang="ja-JP" altLang="en-US"/>
          </a:p>
        </p:txBody>
      </p:sp>
    </p:spTree>
    <p:extLst>
      <p:ext uri="{BB962C8B-B14F-4D97-AF65-F5344CB8AC3E}">
        <p14:creationId xmlns:p14="http://schemas.microsoft.com/office/powerpoint/2010/main" val="23960166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CA63857F-421C-44C9-B9BA-6A431EC8609D}" type="datetimeFigureOut">
              <a:rPr kumimoji="1" lang="ja-JP" altLang="en-US" smtClean="0"/>
              <a:t>2022/4/14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7F9AFE4-06E0-4C83-9623-0AEA6454B14C}" type="slidenum">
              <a:rPr kumimoji="1" lang="ja-JP" altLang="en-US" smtClean="0"/>
              <a:t>‹#›</a:t>
            </a:fld>
            <a:endParaRPr kumimoji="1" lang="ja-JP" altLang="en-US"/>
          </a:p>
        </p:txBody>
      </p:sp>
    </p:spTree>
    <p:extLst>
      <p:ext uri="{BB962C8B-B14F-4D97-AF65-F5344CB8AC3E}">
        <p14:creationId xmlns:p14="http://schemas.microsoft.com/office/powerpoint/2010/main" val="31644432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CA63857F-421C-44C9-B9BA-6A431EC8609D}" type="datetimeFigureOut">
              <a:rPr kumimoji="1" lang="ja-JP" altLang="en-US" smtClean="0"/>
              <a:t>2022/4/14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7F9AFE4-06E0-4C83-9623-0AEA6454B14C}" type="slidenum">
              <a:rPr kumimoji="1" lang="ja-JP" altLang="en-US" smtClean="0"/>
              <a:t>‹#›</a:t>
            </a:fld>
            <a:endParaRPr kumimoji="1" lang="ja-JP" altLang="en-US"/>
          </a:p>
        </p:txBody>
      </p:sp>
    </p:spTree>
    <p:extLst>
      <p:ext uri="{BB962C8B-B14F-4D97-AF65-F5344CB8AC3E}">
        <p14:creationId xmlns:p14="http://schemas.microsoft.com/office/powerpoint/2010/main" val="40807635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63857F-421C-44C9-B9BA-6A431EC8609D}" type="datetimeFigureOut">
              <a:rPr kumimoji="1" lang="ja-JP" altLang="en-US" smtClean="0"/>
              <a:t>2022/4/14</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F9AFE4-06E0-4C83-9623-0AEA6454B14C}" type="slidenum">
              <a:rPr kumimoji="1" lang="ja-JP" altLang="en-US" smtClean="0"/>
              <a:t>‹#›</a:t>
            </a:fld>
            <a:endParaRPr kumimoji="1" lang="ja-JP" altLang="en-US"/>
          </a:p>
        </p:txBody>
      </p:sp>
    </p:spTree>
    <p:extLst>
      <p:ext uri="{BB962C8B-B14F-4D97-AF65-F5344CB8AC3E}">
        <p14:creationId xmlns:p14="http://schemas.microsoft.com/office/powerpoint/2010/main" val="4248663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1205503086"/>
              </p:ext>
            </p:extLst>
          </p:nvPr>
        </p:nvGraphicFramePr>
        <p:xfrm>
          <a:off x="3472806" y="188071"/>
          <a:ext cx="4032244" cy="6505811"/>
        </p:xfrm>
        <a:graphic>
          <a:graphicData uri="http://schemas.openxmlformats.org/drawingml/2006/table">
            <a:tbl>
              <a:tblPr firstRow="1" bandRow="1">
                <a:tableStyleId>{5940675A-B579-460E-94D1-54222C63F5DA}</a:tableStyleId>
              </a:tblPr>
              <a:tblGrid>
                <a:gridCol w="1885088">
                  <a:extLst>
                    <a:ext uri="{9D8B030D-6E8A-4147-A177-3AD203B41FA5}">
                      <a16:colId xmlns:a16="http://schemas.microsoft.com/office/drawing/2014/main" xmlns="" val="1343126029"/>
                    </a:ext>
                  </a:extLst>
                </a:gridCol>
                <a:gridCol w="1742153">
                  <a:extLst>
                    <a:ext uri="{9D8B030D-6E8A-4147-A177-3AD203B41FA5}">
                      <a16:colId xmlns:a16="http://schemas.microsoft.com/office/drawing/2014/main" xmlns="" val="3696478247"/>
                    </a:ext>
                  </a:extLst>
                </a:gridCol>
                <a:gridCol w="405003">
                  <a:extLst>
                    <a:ext uri="{9D8B030D-6E8A-4147-A177-3AD203B41FA5}">
                      <a16:colId xmlns:a16="http://schemas.microsoft.com/office/drawing/2014/main" xmlns="" val="2600951584"/>
                    </a:ext>
                  </a:extLst>
                </a:gridCol>
              </a:tblGrid>
              <a:tr h="349811">
                <a:tc>
                  <a:txBody>
                    <a:bodyPr/>
                    <a:lstStyle/>
                    <a:p>
                      <a:pPr algn="ctr"/>
                      <a:r>
                        <a:rPr kumimoji="1" lang="ja-JP" altLang="en-US" sz="1100" dirty="0" smtClean="0">
                          <a:latin typeface="HGSｺﾞｼｯｸE" panose="020B0900000000000000" pitchFamily="50" charset="-128"/>
                          <a:ea typeface="HGSｺﾞｼｯｸE" panose="020B0900000000000000" pitchFamily="50" charset="-128"/>
                        </a:rPr>
                        <a:t>根拠となる表現</a:t>
                      </a:r>
                      <a:endParaRPr kumimoji="1" lang="ja-JP" altLang="en-US" sz="1100" dirty="0">
                        <a:latin typeface="HGSｺﾞｼｯｸE" panose="020B0900000000000000" pitchFamily="50" charset="-128"/>
                        <a:ea typeface="HGSｺﾞｼｯｸE" panose="020B0900000000000000" pitchFamily="50" charset="-128"/>
                      </a:endParaRPr>
                    </a:p>
                  </a:txBody>
                  <a:tcPr marL="77249" marR="77249" marT="38625" marB="38625" anchor="ctr">
                    <a:solidFill>
                      <a:schemeClr val="accent4">
                        <a:lumMod val="20000"/>
                        <a:lumOff val="80000"/>
                      </a:schemeClr>
                    </a:solidFill>
                  </a:tcPr>
                </a:tc>
                <a:tc>
                  <a:txBody>
                    <a:bodyPr/>
                    <a:lstStyle/>
                    <a:p>
                      <a:pPr algn="ctr"/>
                      <a:r>
                        <a:rPr kumimoji="1" lang="ja-JP" altLang="en-US" sz="1100" dirty="0" smtClean="0">
                          <a:latin typeface="HGSｺﾞｼｯｸE" panose="020B0900000000000000" pitchFamily="50" charset="-128"/>
                          <a:ea typeface="HGSｺﾞｼｯｸE" panose="020B0900000000000000" pitchFamily="50" charset="-128"/>
                        </a:rPr>
                        <a:t>「希望」の内容</a:t>
                      </a:r>
                      <a:endParaRPr kumimoji="1" lang="ja-JP" altLang="en-US" sz="1100" dirty="0">
                        <a:latin typeface="HGSｺﾞｼｯｸE" panose="020B0900000000000000" pitchFamily="50" charset="-128"/>
                        <a:ea typeface="HGSｺﾞｼｯｸE" panose="020B0900000000000000" pitchFamily="50" charset="-128"/>
                      </a:endParaRPr>
                    </a:p>
                  </a:txBody>
                  <a:tcPr marL="77249" marR="77249" marT="38625" marB="38625" anchor="ctr">
                    <a:solidFill>
                      <a:schemeClr val="accent4">
                        <a:lumMod val="20000"/>
                        <a:lumOff val="80000"/>
                      </a:schemeClr>
                    </a:solidFill>
                  </a:tcPr>
                </a:tc>
                <a:tc>
                  <a:txBody>
                    <a:bodyPr/>
                    <a:lstStyle/>
                    <a:p>
                      <a:endParaRPr kumimoji="1" lang="ja-JP" altLang="en-US" sz="1100" dirty="0">
                        <a:latin typeface="HGSｺﾞｼｯｸE" panose="020B0900000000000000" pitchFamily="50" charset="-128"/>
                        <a:ea typeface="HGSｺﾞｼｯｸE" panose="020B0900000000000000" pitchFamily="50" charset="-128"/>
                      </a:endParaRPr>
                    </a:p>
                  </a:txBody>
                  <a:tcPr marL="77249" marR="77249" marT="38625" marB="38625">
                    <a:solidFill>
                      <a:schemeClr val="accent4">
                        <a:lumMod val="20000"/>
                        <a:lumOff val="80000"/>
                      </a:schemeClr>
                    </a:solidFill>
                  </a:tcPr>
                </a:tc>
                <a:extLst>
                  <a:ext uri="{0D108BD9-81ED-4DB2-BD59-A6C34878D82A}">
                    <a16:rowId xmlns:a16="http://schemas.microsoft.com/office/drawing/2014/main" xmlns="" val="176687901"/>
                  </a:ext>
                </a:extLst>
              </a:tr>
              <a:tr h="2052000">
                <a:tc>
                  <a:txBody>
                    <a:bodyPr/>
                    <a:lstStyle/>
                    <a:p>
                      <a:r>
                        <a:rPr kumimoji="1" lang="ja-JP" altLang="en-US" sz="1600" dirty="0" smtClean="0">
                          <a:solidFill>
                            <a:srgbClr val="FF0000"/>
                          </a:solidFill>
                          <a:latin typeface="HGSｺﾞｼｯｸE" panose="020B0900000000000000" pitchFamily="50" charset="-128"/>
                          <a:ea typeface="HGSｺﾞｼｯｸE" panose="020B0900000000000000" pitchFamily="50" charset="-128"/>
                        </a:rPr>
                        <a:t>「せめて彼らだけは、私と違って、互いに隔絶することのないように</a:t>
                      </a:r>
                      <a:r>
                        <a:rPr kumimoji="1" lang="en-US" altLang="ja-JP" sz="1600" dirty="0" smtClean="0">
                          <a:solidFill>
                            <a:srgbClr val="FF0000"/>
                          </a:solidFill>
                          <a:latin typeface="HGSｺﾞｼｯｸE" panose="020B0900000000000000" pitchFamily="50" charset="-128"/>
                          <a:ea typeface="HGSｺﾞｼｯｸE" panose="020B0900000000000000" pitchFamily="50" charset="-128"/>
                        </a:rPr>
                        <a:t>…</a:t>
                      </a:r>
                      <a:r>
                        <a:rPr kumimoji="1" lang="ja-JP" altLang="en-US" sz="1600" dirty="0" smtClean="0">
                          <a:solidFill>
                            <a:srgbClr val="FF0000"/>
                          </a:solidFill>
                          <a:latin typeface="HGSｺﾞｼｯｸE" panose="020B0900000000000000" pitchFamily="50" charset="-128"/>
                          <a:ea typeface="HGSｺﾞｼｯｸE" panose="020B0900000000000000" pitchFamily="50" charset="-128"/>
                        </a:rPr>
                        <a:t>」</a:t>
                      </a:r>
                      <a:endParaRPr kumimoji="1" lang="ja-JP" altLang="en-US" sz="1600" dirty="0">
                        <a:solidFill>
                          <a:srgbClr val="FF0000"/>
                        </a:solidFill>
                        <a:latin typeface="HGSｺﾞｼｯｸE" panose="020B0900000000000000" pitchFamily="50" charset="-128"/>
                        <a:ea typeface="HGSｺﾞｼｯｸE" panose="020B0900000000000000" pitchFamily="50" charset="-128"/>
                      </a:endParaRPr>
                    </a:p>
                  </a:txBody>
                  <a:tcPr marL="77249" marR="77249" marT="38625" marB="38625" vert="eaVert" anchor="ctr"/>
                </a:tc>
                <a:tc>
                  <a:txBody>
                    <a:bodyPr/>
                    <a:lstStyle/>
                    <a:p>
                      <a:r>
                        <a:rPr kumimoji="1" lang="ja-JP" altLang="en-US" sz="1600" dirty="0" smtClean="0">
                          <a:solidFill>
                            <a:srgbClr val="FF0000"/>
                          </a:solidFill>
                          <a:latin typeface="HGSｺﾞｼｯｸE" panose="020B0900000000000000" pitchFamily="50" charset="-128"/>
                          <a:ea typeface="HGSｺﾞｼｯｸE" panose="020B0900000000000000" pitchFamily="50" charset="-128"/>
                        </a:rPr>
                        <a:t>若い世代の人に新しい生活をもってほしい。</a:t>
                      </a:r>
                      <a:endParaRPr kumimoji="1" lang="ja-JP" altLang="en-US" sz="1600" dirty="0">
                        <a:solidFill>
                          <a:srgbClr val="FF0000"/>
                        </a:solidFill>
                        <a:latin typeface="HGSｺﾞｼｯｸE" panose="020B0900000000000000" pitchFamily="50" charset="-128"/>
                        <a:ea typeface="HGSｺﾞｼｯｸE" panose="020B0900000000000000" pitchFamily="50" charset="-128"/>
                      </a:endParaRPr>
                    </a:p>
                  </a:txBody>
                  <a:tcPr marL="77249" marR="77249" marT="38625" marB="38625" vert="eaVert" anchor="ctr"/>
                </a:tc>
                <a:tc>
                  <a:txBody>
                    <a:bodyPr/>
                    <a:lstStyle/>
                    <a:p>
                      <a:r>
                        <a:rPr kumimoji="1" lang="ja-JP" altLang="en-US" sz="1100" dirty="0" smtClean="0">
                          <a:latin typeface="HGSｺﾞｼｯｸE" panose="020B0900000000000000" pitchFamily="50" charset="-128"/>
                          <a:ea typeface="HGSｺﾞｼｯｸE" panose="020B0900000000000000" pitchFamily="50" charset="-128"/>
                        </a:rPr>
                        <a:t>「私」</a:t>
                      </a:r>
                      <a:endParaRPr kumimoji="1" lang="ja-JP" altLang="en-US" sz="1100" dirty="0">
                        <a:latin typeface="HGSｺﾞｼｯｸE" panose="020B0900000000000000" pitchFamily="50" charset="-128"/>
                        <a:ea typeface="HGSｺﾞｼｯｸE" panose="020B0900000000000000" pitchFamily="50" charset="-128"/>
                      </a:endParaRPr>
                    </a:p>
                  </a:txBody>
                  <a:tcPr marL="77249" marR="77249" marT="38625" marB="38625" vert="eaVert" anchor="ctr">
                    <a:solidFill>
                      <a:schemeClr val="accent6">
                        <a:lumMod val="20000"/>
                        <a:lumOff val="80000"/>
                      </a:schemeClr>
                    </a:solidFill>
                  </a:tcPr>
                </a:tc>
                <a:extLst>
                  <a:ext uri="{0D108BD9-81ED-4DB2-BD59-A6C34878D82A}">
                    <a16:rowId xmlns:a16="http://schemas.microsoft.com/office/drawing/2014/main" xmlns="" val="1223219006"/>
                  </a:ext>
                </a:extLst>
              </a:tr>
              <a:tr h="2052000">
                <a:tc>
                  <a:txBody>
                    <a:bodyPr/>
                    <a:lstStyle/>
                    <a:p>
                      <a:r>
                        <a:rPr kumimoji="1" lang="ja-JP" altLang="en-US" sz="1600" dirty="0" smtClean="0">
                          <a:solidFill>
                            <a:srgbClr val="FF0000"/>
                          </a:solidFill>
                          <a:latin typeface="HGSｺﾞｼｯｸE" panose="020B0900000000000000" pitchFamily="50" charset="-128"/>
                          <a:ea typeface="HGSｺﾞｼｯｸE" panose="020B0900000000000000" pitchFamily="50" charset="-128"/>
                        </a:rPr>
                        <a:t>「どっちを向いても金は取られほうだい</a:t>
                      </a:r>
                      <a:r>
                        <a:rPr kumimoji="1" lang="en-US" altLang="ja-JP" sz="1600" dirty="0" smtClean="0">
                          <a:solidFill>
                            <a:srgbClr val="FF0000"/>
                          </a:solidFill>
                          <a:latin typeface="HGSｺﾞｼｯｸE" panose="020B0900000000000000" pitchFamily="50" charset="-128"/>
                          <a:ea typeface="HGSｺﾞｼｯｸE" panose="020B0900000000000000" pitchFamily="50" charset="-128"/>
                        </a:rPr>
                        <a:t>…</a:t>
                      </a:r>
                      <a:r>
                        <a:rPr kumimoji="1" lang="ja-JP" altLang="en-US" sz="1600" dirty="0" smtClean="0">
                          <a:solidFill>
                            <a:srgbClr val="FF0000"/>
                          </a:solidFill>
                          <a:latin typeface="HGSｺﾞｼｯｸE" panose="020B0900000000000000" pitchFamily="50" charset="-128"/>
                          <a:ea typeface="HGSｺﾞｼｯｸE" panose="020B0900000000000000" pitchFamily="50" charset="-128"/>
                        </a:rPr>
                        <a:t>」</a:t>
                      </a:r>
                      <a:endParaRPr kumimoji="1" lang="en-US" altLang="ja-JP" sz="1600" dirty="0" smtClean="0">
                        <a:solidFill>
                          <a:srgbClr val="FF0000"/>
                        </a:solidFill>
                        <a:latin typeface="HGSｺﾞｼｯｸE" panose="020B0900000000000000" pitchFamily="50" charset="-128"/>
                        <a:ea typeface="HGSｺﾞｼｯｸE" panose="020B0900000000000000" pitchFamily="50" charset="-128"/>
                      </a:endParaRPr>
                    </a:p>
                  </a:txBody>
                  <a:tcPr marL="77249" marR="77249" marT="38625" marB="38625" vert="eaVert" anchor="ctr"/>
                </a:tc>
                <a:tc>
                  <a:txBody>
                    <a:bodyPr/>
                    <a:lstStyle/>
                    <a:p>
                      <a:r>
                        <a:rPr kumimoji="1" lang="ja-JP" altLang="en-US" sz="1600" dirty="0" smtClean="0">
                          <a:solidFill>
                            <a:srgbClr val="FF0000"/>
                          </a:solidFill>
                          <a:latin typeface="HGSｺﾞｼｯｸE" panose="020B0900000000000000" pitchFamily="50" charset="-128"/>
                          <a:ea typeface="HGSｺﾞｼｯｸE" panose="020B0900000000000000" pitchFamily="50" charset="-128"/>
                        </a:rPr>
                        <a:t>もっと楽な生活を送りたい。</a:t>
                      </a:r>
                      <a:endParaRPr kumimoji="1" lang="en-US" altLang="ja-JP" sz="1600" dirty="0" smtClean="0">
                        <a:solidFill>
                          <a:srgbClr val="FF0000"/>
                        </a:solidFill>
                        <a:latin typeface="HGSｺﾞｼｯｸE" panose="020B0900000000000000" pitchFamily="50" charset="-128"/>
                        <a:ea typeface="HGSｺﾞｼｯｸE" panose="020B0900000000000000" pitchFamily="50" charset="-128"/>
                      </a:endParaRPr>
                    </a:p>
                  </a:txBody>
                  <a:tcPr marL="77249" marR="77249" marT="38625" marB="38625" vert="eaVert" anchor="ctr"/>
                </a:tc>
                <a:tc>
                  <a:txBody>
                    <a:bodyPr/>
                    <a:lstStyle/>
                    <a:p>
                      <a:r>
                        <a:rPr kumimoji="1" lang="ja-JP" altLang="en-US" sz="1100" dirty="0" smtClean="0">
                          <a:latin typeface="HGSｺﾞｼｯｸE" panose="020B0900000000000000" pitchFamily="50" charset="-128"/>
                          <a:ea typeface="HGSｺﾞｼｯｸE" panose="020B0900000000000000" pitchFamily="50" charset="-128"/>
                        </a:rPr>
                        <a:t>ルントー</a:t>
                      </a:r>
                      <a:endParaRPr kumimoji="1" lang="ja-JP" altLang="en-US" sz="1100" dirty="0">
                        <a:latin typeface="HGSｺﾞｼｯｸE" panose="020B0900000000000000" pitchFamily="50" charset="-128"/>
                        <a:ea typeface="HGSｺﾞｼｯｸE" panose="020B0900000000000000" pitchFamily="50" charset="-128"/>
                      </a:endParaRPr>
                    </a:p>
                  </a:txBody>
                  <a:tcPr marL="77249" marR="77249" marT="38625" marB="38625" vert="eaVert" anchor="ctr">
                    <a:solidFill>
                      <a:schemeClr val="accent6">
                        <a:lumMod val="20000"/>
                        <a:lumOff val="80000"/>
                      </a:schemeClr>
                    </a:solidFill>
                  </a:tcPr>
                </a:tc>
                <a:extLst>
                  <a:ext uri="{0D108BD9-81ED-4DB2-BD59-A6C34878D82A}">
                    <a16:rowId xmlns:a16="http://schemas.microsoft.com/office/drawing/2014/main" xmlns="" val="1166129632"/>
                  </a:ext>
                </a:extLst>
              </a:tr>
              <a:tr h="2052000">
                <a:tc>
                  <a:txBody>
                    <a:bodyPr/>
                    <a:lstStyle/>
                    <a:p>
                      <a:r>
                        <a:rPr kumimoji="1" lang="ja-JP" altLang="en-US" sz="1600" dirty="0" smtClean="0">
                          <a:solidFill>
                            <a:srgbClr val="FF0000"/>
                          </a:solidFill>
                          <a:latin typeface="HGSｺﾞｼｯｸE" panose="020B0900000000000000" pitchFamily="50" charset="-128"/>
                          <a:ea typeface="HGSｺﾞｼｯｸE" panose="020B0900000000000000" pitchFamily="50" charset="-128"/>
                        </a:rPr>
                        <a:t>「だってシュイションが僕に、家へ遊びに来いって」</a:t>
                      </a:r>
                      <a:endParaRPr kumimoji="1" lang="ja-JP" altLang="en-US" sz="1600" dirty="0">
                        <a:solidFill>
                          <a:srgbClr val="FF0000"/>
                        </a:solidFill>
                        <a:latin typeface="HGSｺﾞｼｯｸE" panose="020B0900000000000000" pitchFamily="50" charset="-128"/>
                        <a:ea typeface="HGSｺﾞｼｯｸE" panose="020B0900000000000000" pitchFamily="50" charset="-128"/>
                      </a:endParaRPr>
                    </a:p>
                  </a:txBody>
                  <a:tcPr marL="77249" marR="77249" marT="38625" marB="38625" vert="eaVert" anchor="ct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互いに交流してもっと仲良くなりたい。</a:t>
                      </a:r>
                      <a:endParaRPr kumimoji="1" lang="ja-JP" altLang="en-US" sz="1600" dirty="0">
                        <a:solidFill>
                          <a:schemeClr val="tx1"/>
                        </a:solidFill>
                        <a:latin typeface="HGSｺﾞｼｯｸE" panose="020B0900000000000000" pitchFamily="50" charset="-128"/>
                        <a:ea typeface="HGSｺﾞｼｯｸE" panose="020B0900000000000000" pitchFamily="50" charset="-128"/>
                      </a:endParaRPr>
                    </a:p>
                  </a:txBody>
                  <a:tcPr marL="77249" marR="77249" marT="38625" marB="38625" vert="eaVert" anchor="ctr"/>
                </a:tc>
                <a:tc>
                  <a:txBody>
                    <a:bodyPr/>
                    <a:lstStyle/>
                    <a:p>
                      <a:r>
                        <a:rPr kumimoji="1" lang="ja-JP" altLang="en-US" sz="1100" dirty="0" smtClean="0">
                          <a:latin typeface="HGSｺﾞｼｯｸE" panose="020B0900000000000000" pitchFamily="50" charset="-128"/>
                          <a:ea typeface="HGSｺﾞｼｯｸE" panose="020B0900000000000000" pitchFamily="50" charset="-128"/>
                        </a:rPr>
                        <a:t>ホンル</a:t>
                      </a:r>
                    </a:p>
                    <a:p>
                      <a:r>
                        <a:rPr kumimoji="1" lang="ja-JP" altLang="en-US" sz="1100" dirty="0" smtClean="0">
                          <a:latin typeface="HGSｺﾞｼｯｸE" panose="020B0900000000000000" pitchFamily="50" charset="-128"/>
                          <a:ea typeface="HGSｺﾞｼｯｸE" panose="020B0900000000000000" pitchFamily="50" charset="-128"/>
                        </a:rPr>
                        <a:t>シュイション</a:t>
                      </a:r>
                      <a:endParaRPr kumimoji="1" lang="ja-JP" altLang="en-US" sz="1100" dirty="0">
                        <a:latin typeface="HGSｺﾞｼｯｸE" panose="020B0900000000000000" pitchFamily="50" charset="-128"/>
                        <a:ea typeface="HGSｺﾞｼｯｸE" panose="020B0900000000000000" pitchFamily="50" charset="-128"/>
                      </a:endParaRPr>
                    </a:p>
                  </a:txBody>
                  <a:tcPr marL="77249" marR="77249" marT="38625" marB="38625" vert="eaVert" anchor="ctr">
                    <a:solidFill>
                      <a:schemeClr val="accent6">
                        <a:lumMod val="20000"/>
                        <a:lumOff val="80000"/>
                      </a:schemeClr>
                    </a:solidFill>
                  </a:tcPr>
                </a:tc>
                <a:extLst>
                  <a:ext uri="{0D108BD9-81ED-4DB2-BD59-A6C34878D82A}">
                    <a16:rowId xmlns:a16="http://schemas.microsoft.com/office/drawing/2014/main" xmlns="" val="1778411735"/>
                  </a:ext>
                </a:extLst>
              </a:tr>
            </a:tbl>
          </a:graphicData>
        </a:graphic>
      </p:graphicFrame>
      <p:grpSp>
        <p:nvGrpSpPr>
          <p:cNvPr id="12" name="グループ化 11"/>
          <p:cNvGrpSpPr/>
          <p:nvPr/>
        </p:nvGrpSpPr>
        <p:grpSpPr>
          <a:xfrm>
            <a:off x="8430239" y="125606"/>
            <a:ext cx="590860" cy="6576205"/>
            <a:chOff x="8430239" y="125606"/>
            <a:chExt cx="590860" cy="6576205"/>
          </a:xfrm>
        </p:grpSpPr>
        <p:pic>
          <p:nvPicPr>
            <p:cNvPr id="13" name="図 1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30239" y="125606"/>
              <a:ext cx="590860" cy="6576205"/>
            </a:xfrm>
            <a:prstGeom prst="rect">
              <a:avLst/>
            </a:prstGeom>
          </p:spPr>
        </p:pic>
        <p:sp>
          <p:nvSpPr>
            <p:cNvPr id="14" name="テキスト ボックス 13"/>
            <p:cNvSpPr txBox="1"/>
            <p:nvPr/>
          </p:nvSpPr>
          <p:spPr>
            <a:xfrm>
              <a:off x="8505590" y="241791"/>
              <a:ext cx="444609" cy="348967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wrap="square" rtlCol="0">
              <a:spAutoFit/>
            </a:bodyPr>
            <a:lstStyle/>
            <a:p>
              <a:r>
                <a:rPr lang="ja-JP" altLang="en-US" sz="1689" dirty="0"/>
                <a:t>３</a:t>
              </a:r>
              <a:r>
                <a:rPr lang="ja-JP" altLang="en-US" sz="1689" dirty="0" smtClean="0"/>
                <a:t>年</a:t>
              </a:r>
              <a:r>
                <a:rPr lang="ja-JP" altLang="en-US" sz="1689"/>
                <a:t>　故郷</a:t>
              </a:r>
              <a:endParaRPr lang="ja-JP" altLang="en-US" sz="1689" dirty="0"/>
            </a:p>
          </p:txBody>
        </p:sp>
      </p:grpSp>
      <p:sp>
        <p:nvSpPr>
          <p:cNvPr id="15" name="テキスト ボックス 14"/>
          <p:cNvSpPr txBox="1"/>
          <p:nvPr/>
        </p:nvSpPr>
        <p:spPr>
          <a:xfrm>
            <a:off x="7645570" y="645780"/>
            <a:ext cx="492443" cy="6048102"/>
          </a:xfrm>
          <a:prstGeom prst="rect">
            <a:avLst/>
          </a:prstGeom>
          <a:ln w="76200">
            <a:solidFill>
              <a:schemeClr val="accent4"/>
            </a:solidFill>
          </a:ln>
        </p:spPr>
        <p:style>
          <a:lnRef idx="2">
            <a:schemeClr val="dk1"/>
          </a:lnRef>
          <a:fillRef idx="1">
            <a:schemeClr val="lt1"/>
          </a:fillRef>
          <a:effectRef idx="0">
            <a:schemeClr val="dk1"/>
          </a:effectRef>
          <a:fontRef idx="minor">
            <a:schemeClr val="dk1"/>
          </a:fontRef>
        </p:style>
        <p:txBody>
          <a:bodyPr vert="eaVert" wrap="square" rtlCol="0">
            <a:spAutoFit/>
          </a:bodyPr>
          <a:lstStyle/>
          <a:p>
            <a:r>
              <a:rPr lang="ja-JP" altLang="en-US" sz="1000" dirty="0" smtClean="0">
                <a:latin typeface="HGSｺﾞｼｯｸM" panose="020B0600000000000000" pitchFamily="50" charset="-128"/>
                <a:ea typeface="HGSｺﾞｼｯｸM" panose="020B0600000000000000" pitchFamily="50" charset="-128"/>
              </a:rPr>
              <a:t>登場人物の「希望」をまとめよう。また、それぞれの「希望」の根拠となる表現を本文中から書き抜こう。</a:t>
            </a:r>
            <a:endParaRPr lang="ja-JP" altLang="en-US" sz="1000" dirty="0">
              <a:latin typeface="HGSｺﾞｼｯｸM" panose="020B0600000000000000" pitchFamily="50" charset="-128"/>
              <a:ea typeface="HGSｺﾞｼｯｸM" panose="020B0600000000000000" pitchFamily="50" charset="-128"/>
            </a:endParaRPr>
          </a:p>
        </p:txBody>
      </p:sp>
      <p:pic>
        <p:nvPicPr>
          <p:cNvPr id="16" name="図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51080" y="165658"/>
            <a:ext cx="806746" cy="396000"/>
          </a:xfrm>
          <a:prstGeom prst="rect">
            <a:avLst/>
          </a:prstGeom>
        </p:spPr>
      </p:pic>
      <p:sp>
        <p:nvSpPr>
          <p:cNvPr id="17" name="テキスト ボックス 16"/>
          <p:cNvSpPr txBox="1"/>
          <p:nvPr/>
        </p:nvSpPr>
        <p:spPr>
          <a:xfrm>
            <a:off x="2615259" y="653709"/>
            <a:ext cx="496803" cy="6048102"/>
          </a:xfrm>
          <a:prstGeom prst="rect">
            <a:avLst/>
          </a:prstGeom>
          <a:ln w="76200">
            <a:solidFill>
              <a:schemeClr val="accent2"/>
            </a:solidFill>
          </a:ln>
        </p:spPr>
        <p:style>
          <a:lnRef idx="2">
            <a:schemeClr val="dk1"/>
          </a:lnRef>
          <a:fillRef idx="1">
            <a:schemeClr val="lt1"/>
          </a:fillRef>
          <a:effectRef idx="0">
            <a:schemeClr val="dk1"/>
          </a:effectRef>
          <a:fontRef idx="minor">
            <a:schemeClr val="dk1"/>
          </a:fontRef>
        </p:style>
        <p:txBody>
          <a:bodyPr vert="eaVert" wrap="square" rtlCol="0">
            <a:spAutoFit/>
          </a:bodyPr>
          <a:lstStyle/>
          <a:p>
            <a:r>
              <a:rPr lang="ja-JP" altLang="en-US" sz="1014" dirty="0" smtClean="0">
                <a:latin typeface="HGSｺﾞｼｯｸM" panose="020B0600000000000000" pitchFamily="50" charset="-128"/>
                <a:ea typeface="HGSｺﾞｼｯｸM" panose="020B0600000000000000" pitchFamily="50" charset="-128"/>
              </a:rPr>
              <a:t>ステップ１でまとめた、「私」</a:t>
            </a:r>
            <a:r>
              <a:rPr lang="ja-JP" altLang="en-US" sz="1014" smtClean="0">
                <a:latin typeface="HGSｺﾞｼｯｸM" panose="020B0600000000000000" pitchFamily="50" charset="-128"/>
                <a:ea typeface="HGSｺﾞｼｯｸM" panose="020B0600000000000000" pitchFamily="50" charset="-128"/>
              </a:rPr>
              <a:t>、</a:t>
            </a:r>
            <a:r>
              <a:rPr lang="ja-JP" altLang="en-US" sz="1014" smtClean="0">
                <a:latin typeface="HGSｺﾞｼｯｸM" panose="020B0600000000000000" pitchFamily="50" charset="-128"/>
                <a:ea typeface="HGSｺﾞｼｯｸM" panose="020B0600000000000000" pitchFamily="50" charset="-128"/>
              </a:rPr>
              <a:t>ルントー、</a:t>
            </a:r>
            <a:r>
              <a:rPr lang="ja-JP" altLang="en-US" sz="1014" dirty="0" smtClean="0">
                <a:latin typeface="HGSｺﾞｼｯｸM" panose="020B0600000000000000" pitchFamily="50" charset="-128"/>
                <a:ea typeface="HGSｺﾞｼｯｸM" panose="020B0600000000000000" pitchFamily="50" charset="-128"/>
              </a:rPr>
              <a:t>ホンルたちの「希望」のうち、最も実現が難しいのはだれの「希望」だと考えますか。理由も考えて書こう。</a:t>
            </a:r>
            <a:endParaRPr lang="ja-JP" altLang="en-US" sz="1014" dirty="0">
              <a:latin typeface="HGSｺﾞｼｯｸM" panose="020B0600000000000000" pitchFamily="50" charset="-128"/>
              <a:ea typeface="HGSｺﾞｼｯｸM" panose="020B0600000000000000" pitchFamily="50" charset="-128"/>
            </a:endParaRPr>
          </a:p>
        </p:txBody>
      </p:sp>
      <p:pic>
        <p:nvPicPr>
          <p:cNvPr id="18" name="図 1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54630" y="188071"/>
            <a:ext cx="806746" cy="396000"/>
          </a:xfrm>
          <a:prstGeom prst="rect">
            <a:avLst/>
          </a:prstGeom>
        </p:spPr>
      </p:pic>
      <p:grpSp>
        <p:nvGrpSpPr>
          <p:cNvPr id="19" name="グループ化 18"/>
          <p:cNvGrpSpPr/>
          <p:nvPr/>
        </p:nvGrpSpPr>
        <p:grpSpPr>
          <a:xfrm>
            <a:off x="189547" y="180471"/>
            <a:ext cx="2214280" cy="6560176"/>
            <a:chOff x="254192" y="-763238"/>
            <a:chExt cx="1233458" cy="8240112"/>
          </a:xfrm>
        </p:grpSpPr>
        <p:sp>
          <p:nvSpPr>
            <p:cNvPr id="20" name="正方形/長方形 19"/>
            <p:cNvSpPr/>
            <p:nvPr/>
          </p:nvSpPr>
          <p:spPr>
            <a:xfrm>
              <a:off x="254192" y="-763238"/>
              <a:ext cx="1233458" cy="8191331"/>
            </a:xfrm>
            <a:prstGeom prst="rect">
              <a:avLst/>
            </a:prstGeom>
          </p:spPr>
          <p:style>
            <a:lnRef idx="2">
              <a:schemeClr val="dk1"/>
            </a:lnRef>
            <a:fillRef idx="1">
              <a:schemeClr val="lt1"/>
            </a:fillRef>
            <a:effectRef idx="0">
              <a:schemeClr val="dk1"/>
            </a:effectRef>
            <a:fontRef idx="minor">
              <a:schemeClr val="dk1"/>
            </a:fontRef>
          </p:style>
          <p:txBody>
            <a:bodyPr vert="eaVert" rtlCol="0" anchor="ctr"/>
            <a:lstStyle/>
            <a:p>
              <a:pPr algn="ctr"/>
              <a:endParaRPr lang="ja-JP" altLang="en-US" sz="1520"/>
            </a:p>
          </p:txBody>
        </p:sp>
        <p:sp>
          <p:nvSpPr>
            <p:cNvPr id="21" name="テキスト ボックス 20"/>
            <p:cNvSpPr txBox="1"/>
            <p:nvPr/>
          </p:nvSpPr>
          <p:spPr>
            <a:xfrm>
              <a:off x="254192" y="-509880"/>
              <a:ext cx="925808" cy="7986754"/>
            </a:xfrm>
            <a:prstGeom prst="rect">
              <a:avLst/>
            </a:prstGeom>
            <a:noFill/>
          </p:spPr>
          <p:txBody>
            <a:bodyPr vert="eaVert" wrap="square" rtlCol="0">
              <a:spAutoFit/>
            </a:bodyPr>
            <a:lstStyle/>
            <a:p>
              <a:r>
                <a:rPr lang="ja-JP" altLang="en-US" sz="1600" dirty="0" smtClean="0">
                  <a:solidFill>
                    <a:srgbClr val="FF0000"/>
                  </a:solidFill>
                  <a:latin typeface="HGSｺﾞｼｯｸE" panose="020B0900000000000000" pitchFamily="50" charset="-128"/>
                  <a:ea typeface="HGSｺﾞｼｯｸE" panose="020B0900000000000000" pitchFamily="50" charset="-128"/>
                </a:rPr>
                <a:t>（例１）多くの人が同じ希望を持たないと実現することができないことだから。</a:t>
              </a:r>
              <a:endParaRPr lang="en-US" altLang="ja-JP" sz="1600" dirty="0" smtClean="0">
                <a:solidFill>
                  <a:srgbClr val="FF0000"/>
                </a:solidFill>
                <a:latin typeface="HGSｺﾞｼｯｸE" panose="020B0900000000000000" pitchFamily="50" charset="-128"/>
                <a:ea typeface="HGSｺﾞｼｯｸE" panose="020B0900000000000000" pitchFamily="50" charset="-128"/>
              </a:endParaRPr>
            </a:p>
            <a:p>
              <a:r>
                <a:rPr lang="ja-JP" altLang="en-US" sz="1600" dirty="0" smtClean="0">
                  <a:solidFill>
                    <a:srgbClr val="FF0000"/>
                  </a:solidFill>
                  <a:latin typeface="HGSｺﾞｼｯｸE" panose="020B0900000000000000" pitchFamily="50" charset="-128"/>
                  <a:ea typeface="HGSｺﾞｼｯｸE" panose="020B0900000000000000" pitchFamily="50" charset="-128"/>
                </a:rPr>
                <a:t>（例２）「私」の行動だけで叶う「希望」ではなく、大勢の他者の考えを変える必要がある「希望」だから。</a:t>
              </a:r>
              <a:endParaRPr lang="en-US" altLang="ja-JP" sz="1600" dirty="0" smtClean="0">
                <a:solidFill>
                  <a:srgbClr val="FF0000"/>
                </a:solidFill>
                <a:latin typeface="HGSｺﾞｼｯｸE" panose="020B0900000000000000" pitchFamily="50" charset="-128"/>
                <a:ea typeface="HGSｺﾞｼｯｸE" panose="020B0900000000000000" pitchFamily="50" charset="-128"/>
              </a:endParaRPr>
            </a:p>
            <a:p>
              <a:r>
                <a:rPr lang="ja-JP" altLang="en-US" sz="1600" dirty="0" smtClean="0">
                  <a:solidFill>
                    <a:srgbClr val="FF0000"/>
                  </a:solidFill>
                  <a:latin typeface="HGSｺﾞｼｯｸE" panose="020B0900000000000000" pitchFamily="50" charset="-128"/>
                  <a:ea typeface="HGSｺﾞｼｯｸE" panose="020B0900000000000000" pitchFamily="50" charset="-128"/>
                </a:rPr>
                <a:t>（例３）「私」は「希望」に対して特別何か行動するわけではなく実現することをただ願っているだけだから。</a:t>
              </a:r>
              <a:endParaRPr lang="en-US" altLang="ja-JP" sz="1600" dirty="0">
                <a:solidFill>
                  <a:srgbClr val="FF0000"/>
                </a:solidFill>
                <a:latin typeface="HGSｺﾞｼｯｸE" panose="020B0900000000000000" pitchFamily="50" charset="-128"/>
                <a:ea typeface="HGSｺﾞｼｯｸE" panose="020B0900000000000000" pitchFamily="50" charset="-128"/>
              </a:endParaRPr>
            </a:p>
          </p:txBody>
        </p:sp>
      </p:grpSp>
      <p:sp>
        <p:nvSpPr>
          <p:cNvPr id="2" name="正方形/長方形 1"/>
          <p:cNvSpPr/>
          <p:nvPr/>
        </p:nvSpPr>
        <p:spPr>
          <a:xfrm>
            <a:off x="1788725" y="363658"/>
            <a:ext cx="548489" cy="6207470"/>
          </a:xfrm>
          <a:prstGeom prst="rect">
            <a:avLst/>
          </a:prstGeom>
          <a:noFill/>
          <a:ln>
            <a:noFill/>
          </a:ln>
        </p:spPr>
        <p:style>
          <a:lnRef idx="2">
            <a:schemeClr val="dk1"/>
          </a:lnRef>
          <a:fillRef idx="1">
            <a:schemeClr val="lt1"/>
          </a:fillRef>
          <a:effectRef idx="0">
            <a:schemeClr val="dk1"/>
          </a:effectRef>
          <a:fontRef idx="minor">
            <a:schemeClr val="dk1"/>
          </a:fontRef>
        </p:style>
        <p:txBody>
          <a:bodyPr vert="eaVert" rtlCol="0" anchor="ctr"/>
          <a:lstStyle/>
          <a:p>
            <a:pPr algn="just"/>
            <a:r>
              <a:rPr kumimoji="1" lang="en-US" altLang="ja-JP" sz="1600" dirty="0" smtClean="0">
                <a:latin typeface="HGSｺﾞｼｯｸE" panose="020B0900000000000000" pitchFamily="50" charset="-128"/>
                <a:ea typeface="HGSｺﾞｼｯｸE" panose="020B0900000000000000" pitchFamily="50" charset="-128"/>
              </a:rPr>
              <a:t>〔</a:t>
            </a:r>
            <a:r>
              <a:rPr kumimoji="1" lang="ja-JP" altLang="en-US" sz="1600" dirty="0" smtClean="0">
                <a:latin typeface="HGSｺﾞｼｯｸE" panose="020B0900000000000000" pitchFamily="50" charset="-128"/>
                <a:ea typeface="HGSｺﾞｼｯｸE" panose="020B0900000000000000" pitchFamily="50" charset="-128"/>
              </a:rPr>
              <a:t>　</a:t>
            </a:r>
            <a:r>
              <a:rPr kumimoji="1" lang="ja-JP" altLang="en-US" sz="1600" dirty="0" smtClean="0">
                <a:solidFill>
                  <a:srgbClr val="FF0000"/>
                </a:solidFill>
                <a:latin typeface="HGSｺﾞｼｯｸE" panose="020B0900000000000000" pitchFamily="50" charset="-128"/>
                <a:ea typeface="HGSｺﾞｼｯｸE" panose="020B0900000000000000" pitchFamily="50" charset="-128"/>
              </a:rPr>
              <a:t>（例）「私」</a:t>
            </a:r>
            <a:r>
              <a:rPr kumimoji="1" lang="ja-JP" altLang="en-US" sz="1600" dirty="0" smtClean="0">
                <a:latin typeface="HGSｺﾞｼｯｸE" panose="020B0900000000000000" pitchFamily="50" charset="-128"/>
                <a:ea typeface="HGSｺﾞｼｯｸE" panose="020B0900000000000000" pitchFamily="50" charset="-128"/>
              </a:rPr>
              <a:t>　　　　</a:t>
            </a:r>
            <a:r>
              <a:rPr kumimoji="1" lang="en-US" altLang="ja-JP" sz="1600" dirty="0" smtClean="0">
                <a:latin typeface="HGSｺﾞｼｯｸE" panose="020B0900000000000000" pitchFamily="50" charset="-128"/>
                <a:ea typeface="HGSｺﾞｼｯｸE" panose="020B0900000000000000" pitchFamily="50" charset="-128"/>
              </a:rPr>
              <a:t>〕</a:t>
            </a:r>
            <a:r>
              <a:rPr kumimoji="1" lang="ja-JP" altLang="en-US" sz="1600" dirty="0" smtClean="0">
                <a:latin typeface="HGSｺﾞｼｯｸE" panose="020B0900000000000000" pitchFamily="50" charset="-128"/>
                <a:ea typeface="HGSｺﾞｼｯｸE" panose="020B0900000000000000" pitchFamily="50" charset="-128"/>
              </a:rPr>
              <a:t>の「希望」の実現が最も難しいと思う。</a:t>
            </a:r>
            <a:endParaRPr kumimoji="1" lang="en-US" altLang="ja-JP" sz="1600" dirty="0" smtClean="0">
              <a:latin typeface="HGSｺﾞｼｯｸE" panose="020B0900000000000000" pitchFamily="50" charset="-128"/>
              <a:ea typeface="HGSｺﾞｼｯｸE" panose="020B0900000000000000" pitchFamily="50" charset="-128"/>
            </a:endParaRPr>
          </a:p>
          <a:p>
            <a:pPr algn="just"/>
            <a:r>
              <a:rPr kumimoji="1" lang="ja-JP" altLang="en-US" sz="1600" dirty="0" smtClean="0">
                <a:latin typeface="HGSｺﾞｼｯｸE" panose="020B0900000000000000" pitchFamily="50" charset="-128"/>
                <a:ea typeface="HGSｺﾞｼｯｸE" panose="020B0900000000000000" pitchFamily="50" charset="-128"/>
              </a:rPr>
              <a:t>理由は、</a:t>
            </a:r>
            <a:endParaRPr kumimoji="1" lang="ja-JP" altLang="en-US" sz="1600" dirty="0">
              <a:latin typeface="HGSｺﾞｼｯｸE" panose="020B0900000000000000" pitchFamily="50" charset="-128"/>
              <a:ea typeface="HGSｺﾞｼｯｸE" panose="020B0900000000000000" pitchFamily="50" charset="-128"/>
            </a:endParaRPr>
          </a:p>
        </p:txBody>
      </p:sp>
    </p:spTree>
    <p:extLst>
      <p:ext uri="{BB962C8B-B14F-4D97-AF65-F5344CB8AC3E}">
        <p14:creationId xmlns:p14="http://schemas.microsoft.com/office/powerpoint/2010/main" val="50998313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501</TotalTime>
  <Words>244</Words>
  <Application>Microsoft Office PowerPoint</Application>
  <PresentationFormat>画面に合わせる (4:3)</PresentationFormat>
  <Paragraphs>20</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HGSｺﾞｼｯｸE</vt:lpstr>
      <vt:lpstr>HGSｺﾞｼｯｸM</vt:lpstr>
      <vt:lpstr>ＭＳ Ｐゴシック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井上　哲志</dc:creator>
  <cp:lastModifiedBy>oishi-m</cp:lastModifiedBy>
  <cp:revision>26</cp:revision>
  <cp:lastPrinted>2022-04-14T00:44:45Z</cp:lastPrinted>
  <dcterms:created xsi:type="dcterms:W3CDTF">2022-03-09T09:55:43Z</dcterms:created>
  <dcterms:modified xsi:type="dcterms:W3CDTF">2022-04-14T08:12:40Z</dcterms:modified>
</cp:coreProperties>
</file>